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58" d="100"/>
          <a:sy n="58" d="100"/>
        </p:scale>
        <p:origin x="1404"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12/10/2024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12/10/2024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12/10/2024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12/10/2024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12/10/2024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12/10/2024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12/10/2024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12/10/2024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12/10/2024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12/10/2024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12/10/2024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Thando Mothle</a:t>
            </a:r>
          </a:p>
          <a:p>
            <a:r>
              <a:rPr lang="en-US" dirty="0">
                <a:solidFill>
                  <a:schemeClr val="bg2"/>
                </a:solidFill>
                <a:latin typeface="Abadi" panose="020B0604020104020204" pitchFamily="34" charset="0"/>
                <a:ea typeface="SF Pro" pitchFamily="2" charset="0"/>
                <a:cs typeface="SF Pro" pitchFamily="2" charset="0"/>
              </a:rPr>
              <a:t>10-12-2024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t>The approach to Data Wrangling was to address the missing values in the data set</a:t>
            </a:r>
          </a:p>
          <a:p>
            <a:r>
              <a:rPr lang="en-US" sz="2200" dirty="0"/>
              <a:t>This was achieved by initially determining the percentage of missing values in each attribute</a:t>
            </a:r>
          </a:p>
          <a:p>
            <a:r>
              <a:rPr lang="en-US" sz="2200" dirty="0"/>
              <a:t>The next step was to identify which columns were numerical and which were categorical</a:t>
            </a:r>
          </a:p>
          <a:p>
            <a:r>
              <a:rPr lang="en-US" sz="2200" dirty="0"/>
              <a:t>One hot encoding was applied to classify some of the categorical data</a:t>
            </a:r>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visualization plots used include Scatter Plots, Bar Charts, and Line Plots.</a:t>
            </a:r>
          </a:p>
          <a:p>
            <a:pPr>
              <a:lnSpc>
                <a:spcPct val="100000"/>
              </a:lnSpc>
              <a:spcBef>
                <a:spcPts val="1400"/>
              </a:spcBef>
            </a:pPr>
            <a:r>
              <a:rPr lang="en-US" sz="2200" dirty="0">
                <a:solidFill>
                  <a:schemeClr val="accent3">
                    <a:lumMod val="25000"/>
                  </a:schemeClr>
                </a:solidFill>
                <a:latin typeface="Abadi"/>
              </a:rPr>
              <a:t>The Scatter Plots were used to visualize the relationship between Flight Number and Launch Site. They were used to visualize the relationship between Payload Mass and Launch Site. Scatter Plots were further utilized to visualize the relationship between Flight Number and Orbit. Lastly, scatter plots were used to visualize the relationship between Payload Mass and Orbit</a:t>
            </a:r>
          </a:p>
          <a:p>
            <a:pPr>
              <a:lnSpc>
                <a:spcPct val="100000"/>
              </a:lnSpc>
              <a:spcBef>
                <a:spcPts val="1400"/>
              </a:spcBef>
            </a:pPr>
            <a:r>
              <a:rPr lang="en-US" sz="2200" dirty="0">
                <a:solidFill>
                  <a:schemeClr val="accent3">
                    <a:lumMod val="25000"/>
                  </a:schemeClr>
                </a:solidFill>
                <a:latin typeface="Abadi"/>
              </a:rPr>
              <a:t>The Bar Chart was used to visualize the relationship between the Success Rate and Orbit</a:t>
            </a:r>
          </a:p>
          <a:p>
            <a:pPr>
              <a:lnSpc>
                <a:spcPct val="100000"/>
              </a:lnSpc>
              <a:spcBef>
                <a:spcPts val="1400"/>
              </a:spcBef>
            </a:pPr>
            <a:r>
              <a:rPr lang="en-US" sz="2200" dirty="0">
                <a:solidFill>
                  <a:schemeClr val="accent3">
                    <a:lumMod val="25000"/>
                  </a:schemeClr>
                </a:solidFill>
                <a:latin typeface="Abadi"/>
              </a:rPr>
              <a:t>The Line Plot was used to visualize the Launch Success yearly trend</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9745589" cy="5265160"/>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The SQL queries performed include:</a:t>
            </a:r>
          </a:p>
          <a:p>
            <a:pPr>
              <a:lnSpc>
                <a:spcPct val="100000"/>
              </a:lnSpc>
              <a:spcBef>
                <a:spcPts val="1400"/>
              </a:spcBef>
            </a:pPr>
            <a:r>
              <a:rPr lang="en-US" sz="1800" dirty="0">
                <a:solidFill>
                  <a:schemeClr val="accent3">
                    <a:lumMod val="25000"/>
                  </a:schemeClr>
                </a:solidFill>
                <a:latin typeface="Abadi"/>
              </a:rPr>
              <a:t>Displaying the names of unique launch sites in the space mission</a:t>
            </a:r>
          </a:p>
          <a:p>
            <a:pPr>
              <a:lnSpc>
                <a:spcPct val="100000"/>
              </a:lnSpc>
              <a:spcBef>
                <a:spcPts val="1400"/>
              </a:spcBef>
            </a:pPr>
            <a:r>
              <a:rPr lang="en-US" sz="1800" dirty="0">
                <a:solidFill>
                  <a:schemeClr val="accent3">
                    <a:lumMod val="25000"/>
                  </a:schemeClr>
                </a:solidFill>
                <a:latin typeface="Abadi"/>
              </a:rPr>
              <a:t>Displaying 5 records where launch sites begin with ‘CCA’</a:t>
            </a:r>
          </a:p>
          <a:p>
            <a:pPr>
              <a:lnSpc>
                <a:spcPct val="100000"/>
              </a:lnSpc>
              <a:spcBef>
                <a:spcPts val="1400"/>
              </a:spcBef>
            </a:pPr>
            <a:r>
              <a:rPr lang="en-US" sz="1800" dirty="0">
                <a:solidFill>
                  <a:schemeClr val="accent3">
                    <a:lumMod val="25000"/>
                  </a:schemeClr>
                </a:solidFill>
                <a:latin typeface="Abadi"/>
              </a:rPr>
              <a:t>Displaying the total payload mass carried by boosters launched by NASA</a:t>
            </a:r>
          </a:p>
          <a:p>
            <a:pPr>
              <a:lnSpc>
                <a:spcPct val="100000"/>
              </a:lnSpc>
              <a:spcBef>
                <a:spcPts val="1400"/>
              </a:spcBef>
            </a:pPr>
            <a:r>
              <a:rPr lang="en-US" sz="1800" dirty="0">
                <a:solidFill>
                  <a:schemeClr val="accent3">
                    <a:lumMod val="25000"/>
                  </a:schemeClr>
                </a:solidFill>
                <a:latin typeface="Abadi"/>
              </a:rPr>
              <a:t>Displaying the average payload mass carried by booster F9 v1.1</a:t>
            </a:r>
          </a:p>
          <a:p>
            <a:pPr>
              <a:lnSpc>
                <a:spcPct val="100000"/>
              </a:lnSpc>
              <a:spcBef>
                <a:spcPts val="1400"/>
              </a:spcBef>
            </a:pPr>
            <a:r>
              <a:rPr lang="en-US" sz="1800" dirty="0">
                <a:solidFill>
                  <a:schemeClr val="accent3">
                    <a:lumMod val="25000"/>
                  </a:schemeClr>
                </a:solidFill>
                <a:latin typeface="Abadi"/>
              </a:rPr>
              <a:t>Listing the date of the first successful landing in ground pad</a:t>
            </a:r>
          </a:p>
          <a:p>
            <a:pPr>
              <a:lnSpc>
                <a:spcPct val="100000"/>
              </a:lnSpc>
              <a:spcBef>
                <a:spcPts val="1400"/>
              </a:spcBef>
            </a:pPr>
            <a:r>
              <a:rPr lang="en-US" sz="1800" dirty="0">
                <a:solidFill>
                  <a:schemeClr val="accent3">
                    <a:lumMod val="25000"/>
                  </a:schemeClr>
                </a:solidFill>
                <a:latin typeface="Abadi"/>
              </a:rPr>
              <a:t>Listing the names of boosters with successes in drone ship and a payload mass between 4000 and 600</a:t>
            </a:r>
          </a:p>
          <a:p>
            <a:pPr>
              <a:lnSpc>
                <a:spcPct val="100000"/>
              </a:lnSpc>
              <a:spcBef>
                <a:spcPts val="1400"/>
              </a:spcBef>
            </a:pPr>
            <a:r>
              <a:rPr lang="en-US" sz="1800" dirty="0"/>
              <a:t>Listing  the total number of successful and failed mission outcomes</a:t>
            </a:r>
          </a:p>
          <a:p>
            <a:pPr>
              <a:lnSpc>
                <a:spcPct val="100000"/>
              </a:lnSpc>
              <a:spcBef>
                <a:spcPts val="1400"/>
              </a:spcBef>
            </a:pPr>
            <a:r>
              <a:rPr lang="en-US" sz="1800" dirty="0"/>
              <a:t>Using a subquery to list the names of booster versions that have carried the maximum payload mass</a:t>
            </a:r>
          </a:p>
          <a:p>
            <a:r>
              <a:rPr lang="en-US" sz="1800" dirty="0"/>
              <a:t>Listing the records with month names, failed landing outcomes in drone ship, booster versions, launch sites for the months in 2015</a:t>
            </a:r>
          </a:p>
          <a:p>
            <a:r>
              <a:rPr lang="en-US" sz="1800" dirty="0"/>
              <a:t>Ranking the count of landing outcomes between 2010-06-04 and 2017-03-20 in descending order</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r>
              <a:rPr lang="en-US" sz="2200" dirty="0"/>
              <a:t>The map objects utilized include circles, markers and a marker cluster.</a:t>
            </a:r>
          </a:p>
          <a:p>
            <a:r>
              <a:rPr lang="en-US" sz="2200" dirty="0"/>
              <a:t>Circles were used to visualize the locations on a map using coordinates.</a:t>
            </a:r>
          </a:p>
          <a:p>
            <a:r>
              <a:rPr lang="en-US" sz="2200" dirty="0"/>
              <a:t>Markers were used to visualize the locations on a map using coordinates</a:t>
            </a:r>
          </a:p>
          <a:p>
            <a:r>
              <a:rPr lang="en-US" sz="2200" dirty="0"/>
              <a:t>Marker clusters were used to simplify a map that contained many markers with the same coordinates</a:t>
            </a:r>
          </a:p>
          <a:p>
            <a:r>
              <a:rPr lang="en-US" sz="2200" dirty="0"/>
              <a:t>Utilizing these objects revealed useful insights into the data that would otherwise have not been obvious</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r>
              <a:rPr lang="en-US" sz="2200" dirty="0"/>
              <a:t>In this particular instance, the graphs used were a Pie Chart and a Scatter Plot.</a:t>
            </a:r>
          </a:p>
          <a:p>
            <a:r>
              <a:rPr lang="en-US" sz="2200" dirty="0"/>
              <a:t>The Pie Chart was used to render the total success launches of all launch sites or success launches for a specified launch site. Deductions to be made from this include being able to see which launch site had the largest success rate.</a:t>
            </a:r>
          </a:p>
          <a:p>
            <a:r>
              <a:rPr lang="en-US" sz="2200" dirty="0"/>
              <a:t>The Scatter Plot was used to render the relationship between the payload mass and the launch outcome to visually observe how the payload mass may be correlated with mission outcomes for selected sites and determine which payload ranges and booster versions had the highest launch success rate. </a:t>
            </a:r>
          </a:p>
          <a:p>
            <a:endParaRPr lang="en-US" sz="22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US" sz="2200" dirty="0"/>
              <a:t>The first thing to do was to normalize the data.</a:t>
            </a:r>
          </a:p>
          <a:p>
            <a:r>
              <a:rPr lang="en-US" sz="2200" dirty="0"/>
              <a:t>The normalized data was then split into testing and training sets.</a:t>
            </a:r>
          </a:p>
          <a:p>
            <a:r>
              <a:rPr lang="en-US" sz="2200" dirty="0"/>
              <a:t>The training data was further divided into validation data and training data.</a:t>
            </a:r>
          </a:p>
          <a:p>
            <a:r>
              <a:rPr lang="en-US" sz="2200" dirty="0"/>
              <a:t>Developing the model included these algorithms: Logistic Regression, Support Vector Machine, Decision Trees and k-Nearest Neighbor.</a:t>
            </a:r>
          </a:p>
          <a:p>
            <a:r>
              <a:rPr lang="en-US" sz="2200" dirty="0"/>
              <a:t>A grid search object was built for each algorithm to find the best parameters of the model which is referred to as hyper parameters tuning. </a:t>
            </a:r>
          </a:p>
          <a:p>
            <a:r>
              <a:rPr lang="en-US" sz="2200" dirty="0"/>
              <a:t>This process was concluded by selecting the most accurate model.</a:t>
            </a:r>
          </a:p>
          <a:p>
            <a:endParaRPr lang="en-US" sz="22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444486" cy="42182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2200" dirty="0">
                <a:solidFill>
                  <a:schemeClr val="accent3">
                    <a:lumMod val="25000"/>
                  </a:schemeClr>
                </a:solidFill>
                <a:latin typeface="Abadi" panose="020B0604020104020204" pitchFamily="34" charset="0"/>
              </a:rPr>
              <a:t>The success rate, from 2013 and onwards, increased with great magnitude</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lnSpc>
                <a:spcPct val="100000"/>
              </a:lnSpc>
              <a:spcBef>
                <a:spcPts val="1400"/>
              </a:spcBef>
            </a:pPr>
            <a:r>
              <a:rPr lang="en-US" sz="2200" dirty="0">
                <a:solidFill>
                  <a:schemeClr val="tx1"/>
                </a:solidFill>
              </a:rPr>
              <a:t>The Support Vector Machine and k-Nearest Neighbor obtained a validation set accuracy of 83% and a sample accuracy of 77%</a:t>
            </a:r>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DDE91B8D-8230-1D06-565E-BECFC9231B56}"/>
              </a:ext>
            </a:extLst>
          </p:cNvPr>
          <p:cNvPicPr>
            <a:picLocks noChangeAspect="1"/>
          </p:cNvPicPr>
          <p:nvPr/>
        </p:nvPicPr>
        <p:blipFill>
          <a:blip r:embed="rId3"/>
          <a:stretch>
            <a:fillRect/>
          </a:stretch>
        </p:blipFill>
        <p:spPr>
          <a:xfrm>
            <a:off x="3382517" y="1416529"/>
            <a:ext cx="5426966" cy="427497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06EDEABD-B9C8-6D57-BAFC-3A807B540D05}"/>
              </a:ext>
            </a:extLst>
          </p:cNvPr>
          <p:cNvPicPr>
            <a:picLocks noChangeAspect="1"/>
          </p:cNvPicPr>
          <p:nvPr/>
        </p:nvPicPr>
        <p:blipFill>
          <a:blip r:embed="rId3"/>
          <a:stretch>
            <a:fillRect/>
          </a:stretch>
        </p:blipFill>
        <p:spPr>
          <a:xfrm>
            <a:off x="2990416" y="1385602"/>
            <a:ext cx="6211167" cy="408679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007CB426-8B40-8B2A-C4F2-BEAABBA083AF}"/>
              </a:ext>
            </a:extLst>
          </p:cNvPr>
          <p:cNvPicPr>
            <a:picLocks noChangeAspect="1"/>
          </p:cNvPicPr>
          <p:nvPr/>
        </p:nvPicPr>
        <p:blipFill>
          <a:blip r:embed="rId3"/>
          <a:stretch>
            <a:fillRect/>
          </a:stretch>
        </p:blipFill>
        <p:spPr>
          <a:xfrm>
            <a:off x="3333364" y="1404655"/>
            <a:ext cx="5525271" cy="404869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13513BA3-2C59-61A0-9D05-4F0922AE9D13}"/>
              </a:ext>
            </a:extLst>
          </p:cNvPr>
          <p:cNvPicPr>
            <a:picLocks noChangeAspect="1"/>
          </p:cNvPicPr>
          <p:nvPr/>
        </p:nvPicPr>
        <p:blipFill>
          <a:blip r:embed="rId3"/>
          <a:stretch>
            <a:fillRect/>
          </a:stretch>
        </p:blipFill>
        <p:spPr>
          <a:xfrm>
            <a:off x="3300022" y="1380839"/>
            <a:ext cx="5591955" cy="409632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BAA8BA0C-8676-640B-057E-18A4A4D4E41D}"/>
              </a:ext>
            </a:extLst>
          </p:cNvPr>
          <p:cNvPicPr>
            <a:picLocks noChangeAspect="1"/>
          </p:cNvPicPr>
          <p:nvPr/>
        </p:nvPicPr>
        <p:blipFill>
          <a:blip r:embed="rId3"/>
          <a:stretch>
            <a:fillRect/>
          </a:stretch>
        </p:blipFill>
        <p:spPr>
          <a:xfrm>
            <a:off x="3228575" y="1380839"/>
            <a:ext cx="5734850" cy="409632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D32CFE7E-E7DB-B64D-C575-A86E939DFB57}"/>
              </a:ext>
            </a:extLst>
          </p:cNvPr>
          <p:cNvPicPr>
            <a:picLocks noChangeAspect="1"/>
          </p:cNvPicPr>
          <p:nvPr/>
        </p:nvPicPr>
        <p:blipFill>
          <a:blip r:embed="rId3"/>
          <a:stretch>
            <a:fillRect/>
          </a:stretch>
        </p:blipFill>
        <p:spPr>
          <a:xfrm>
            <a:off x="3333364" y="1399892"/>
            <a:ext cx="5525271" cy="4058216"/>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FCC2E9B4-0FDE-D7C4-4FAF-C3D3BC6FD4F1}"/>
              </a:ext>
            </a:extLst>
          </p:cNvPr>
          <p:cNvPicPr>
            <a:picLocks noChangeAspect="1"/>
          </p:cNvPicPr>
          <p:nvPr/>
        </p:nvPicPr>
        <p:blipFill>
          <a:blip r:embed="rId3"/>
          <a:stretch>
            <a:fillRect/>
          </a:stretch>
        </p:blipFill>
        <p:spPr>
          <a:xfrm>
            <a:off x="3095298" y="1708204"/>
            <a:ext cx="6001404" cy="369686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A0E929F7-C312-F6CA-A518-F6DB47DC852B}"/>
              </a:ext>
            </a:extLst>
          </p:cNvPr>
          <p:cNvPicPr>
            <a:picLocks noChangeAspect="1"/>
          </p:cNvPicPr>
          <p:nvPr/>
        </p:nvPicPr>
        <p:blipFill>
          <a:blip r:embed="rId3"/>
          <a:stretch>
            <a:fillRect/>
          </a:stretch>
        </p:blipFill>
        <p:spPr>
          <a:xfrm>
            <a:off x="808887" y="1666629"/>
            <a:ext cx="10574226" cy="352474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AF62A67F-6A4C-F816-AC14-40BCD53914E7}"/>
              </a:ext>
            </a:extLst>
          </p:cNvPr>
          <p:cNvPicPr>
            <a:picLocks noChangeAspect="1"/>
          </p:cNvPicPr>
          <p:nvPr/>
        </p:nvPicPr>
        <p:blipFill>
          <a:blip r:embed="rId3"/>
          <a:stretch>
            <a:fillRect/>
          </a:stretch>
        </p:blipFill>
        <p:spPr>
          <a:xfrm>
            <a:off x="781907" y="2061551"/>
            <a:ext cx="10628186" cy="192855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320A1950-9721-EA36-5026-BB0ED1E817A5}"/>
              </a:ext>
            </a:extLst>
          </p:cNvPr>
          <p:cNvPicPr>
            <a:picLocks noChangeAspect="1"/>
          </p:cNvPicPr>
          <p:nvPr/>
        </p:nvPicPr>
        <p:blipFill>
          <a:blip r:embed="rId3"/>
          <a:stretch>
            <a:fillRect/>
          </a:stretch>
        </p:blipFill>
        <p:spPr>
          <a:xfrm>
            <a:off x="644826" y="1983703"/>
            <a:ext cx="10902347" cy="191435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55954B39-7F2F-8597-DA6E-C26822DBE8F7}"/>
              </a:ext>
            </a:extLst>
          </p:cNvPr>
          <p:cNvPicPr>
            <a:picLocks noChangeAspect="1"/>
          </p:cNvPicPr>
          <p:nvPr/>
        </p:nvPicPr>
        <p:blipFill>
          <a:blip r:embed="rId3"/>
          <a:stretch>
            <a:fillRect/>
          </a:stretch>
        </p:blipFill>
        <p:spPr>
          <a:xfrm>
            <a:off x="385215" y="2139216"/>
            <a:ext cx="11421569" cy="193098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1C2FC419-9D66-55F3-9514-E3223B20E958}"/>
              </a:ext>
            </a:extLst>
          </p:cNvPr>
          <p:cNvPicPr>
            <a:picLocks noChangeAspect="1"/>
          </p:cNvPicPr>
          <p:nvPr/>
        </p:nvPicPr>
        <p:blipFill>
          <a:blip r:embed="rId3"/>
          <a:stretch>
            <a:fillRect/>
          </a:stretch>
        </p:blipFill>
        <p:spPr>
          <a:xfrm>
            <a:off x="799361" y="2304893"/>
            <a:ext cx="10593278" cy="224821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DC268DD9-B243-BF4C-4251-1C1D69F31E23}"/>
              </a:ext>
            </a:extLst>
          </p:cNvPr>
          <p:cNvPicPr>
            <a:picLocks noChangeAspect="1"/>
          </p:cNvPicPr>
          <p:nvPr/>
        </p:nvPicPr>
        <p:blipFill>
          <a:blip r:embed="rId3"/>
          <a:stretch>
            <a:fillRect/>
          </a:stretch>
        </p:blipFill>
        <p:spPr>
          <a:xfrm>
            <a:off x="2036004" y="2069834"/>
            <a:ext cx="8119992" cy="271833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2E61A0EE-4C06-6F67-64CC-116D0CDD3FF6}"/>
              </a:ext>
            </a:extLst>
          </p:cNvPr>
          <p:cNvPicPr>
            <a:picLocks noChangeAspect="1"/>
          </p:cNvPicPr>
          <p:nvPr/>
        </p:nvPicPr>
        <p:blipFill>
          <a:blip r:embed="rId3"/>
          <a:stretch>
            <a:fillRect/>
          </a:stretch>
        </p:blipFill>
        <p:spPr>
          <a:xfrm>
            <a:off x="2333100" y="1376076"/>
            <a:ext cx="7525800" cy="410584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F46A74F2-0C21-0592-881D-BDAD6BA9F317}"/>
              </a:ext>
            </a:extLst>
          </p:cNvPr>
          <p:cNvPicPr>
            <a:picLocks noChangeAspect="1"/>
          </p:cNvPicPr>
          <p:nvPr/>
        </p:nvPicPr>
        <p:blipFill>
          <a:blip r:embed="rId3"/>
          <a:stretch>
            <a:fillRect/>
          </a:stretch>
        </p:blipFill>
        <p:spPr>
          <a:xfrm>
            <a:off x="556529" y="2687951"/>
            <a:ext cx="11078941" cy="148209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13E650EC-4B60-533E-17E4-508B48856D35}"/>
              </a:ext>
            </a:extLst>
          </p:cNvPr>
          <p:cNvPicPr>
            <a:picLocks noChangeAspect="1"/>
          </p:cNvPicPr>
          <p:nvPr/>
        </p:nvPicPr>
        <p:blipFill>
          <a:blip r:embed="rId3"/>
          <a:stretch>
            <a:fillRect/>
          </a:stretch>
        </p:blipFill>
        <p:spPr>
          <a:xfrm>
            <a:off x="1299493" y="2052445"/>
            <a:ext cx="9593014" cy="275310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6" name="Picture 5">
            <a:extLst>
              <a:ext uri="{FF2B5EF4-FFF2-40B4-BE49-F238E27FC236}">
                <a16:creationId xmlns:a16="http://schemas.microsoft.com/office/drawing/2014/main" id="{32C185B4-5BF1-517E-DBB2-C37EEA238959}"/>
              </a:ext>
            </a:extLst>
          </p:cNvPr>
          <p:cNvPicPr>
            <a:picLocks noChangeAspect="1"/>
          </p:cNvPicPr>
          <p:nvPr/>
        </p:nvPicPr>
        <p:blipFill>
          <a:blip r:embed="rId3"/>
          <a:stretch>
            <a:fillRect/>
          </a:stretch>
        </p:blipFill>
        <p:spPr>
          <a:xfrm>
            <a:off x="999413" y="1567251"/>
            <a:ext cx="10193173" cy="4458322"/>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4" name="Picture 3">
            <a:extLst>
              <a:ext uri="{FF2B5EF4-FFF2-40B4-BE49-F238E27FC236}">
                <a16:creationId xmlns:a16="http://schemas.microsoft.com/office/drawing/2014/main" id="{64CE6CA8-53D8-8A31-55A2-9FB73DD51558}"/>
              </a:ext>
            </a:extLst>
          </p:cNvPr>
          <p:cNvPicPr>
            <a:picLocks noChangeAspect="1"/>
          </p:cNvPicPr>
          <p:nvPr/>
        </p:nvPicPr>
        <p:blipFill>
          <a:blip r:embed="rId3"/>
          <a:stretch>
            <a:fillRect/>
          </a:stretch>
        </p:blipFill>
        <p:spPr>
          <a:xfrm>
            <a:off x="980361" y="1518241"/>
            <a:ext cx="10231278" cy="435353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4" name="Picture 3">
            <a:extLst>
              <a:ext uri="{FF2B5EF4-FFF2-40B4-BE49-F238E27FC236}">
                <a16:creationId xmlns:a16="http://schemas.microsoft.com/office/drawing/2014/main" id="{49F809F1-1F6E-13E4-F780-C4047698F83B}"/>
              </a:ext>
            </a:extLst>
          </p:cNvPr>
          <p:cNvPicPr>
            <a:picLocks noChangeAspect="1"/>
          </p:cNvPicPr>
          <p:nvPr/>
        </p:nvPicPr>
        <p:blipFill>
          <a:blip r:embed="rId3"/>
          <a:stretch>
            <a:fillRect/>
          </a:stretch>
        </p:blipFill>
        <p:spPr>
          <a:xfrm>
            <a:off x="906390" y="1404963"/>
            <a:ext cx="10515600" cy="462061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4" name="Picture 3">
            <a:extLst>
              <a:ext uri="{FF2B5EF4-FFF2-40B4-BE49-F238E27FC236}">
                <a16:creationId xmlns:a16="http://schemas.microsoft.com/office/drawing/2014/main" id="{C60AD645-814A-EF62-EB82-71624D2AE625}"/>
              </a:ext>
            </a:extLst>
          </p:cNvPr>
          <p:cNvPicPr>
            <a:picLocks noChangeAspect="1"/>
          </p:cNvPicPr>
          <p:nvPr/>
        </p:nvPicPr>
        <p:blipFill>
          <a:blip r:embed="rId3"/>
          <a:stretch>
            <a:fillRect/>
          </a:stretch>
        </p:blipFill>
        <p:spPr>
          <a:xfrm>
            <a:off x="860367" y="1416659"/>
            <a:ext cx="10471265" cy="460891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4" name="Picture 3">
            <a:extLst>
              <a:ext uri="{FF2B5EF4-FFF2-40B4-BE49-F238E27FC236}">
                <a16:creationId xmlns:a16="http://schemas.microsoft.com/office/drawing/2014/main" id="{A0619996-BC69-AC29-EEC9-242D53B5B74C}"/>
              </a:ext>
            </a:extLst>
          </p:cNvPr>
          <p:cNvPicPr>
            <a:picLocks noChangeAspect="1"/>
          </p:cNvPicPr>
          <p:nvPr/>
        </p:nvPicPr>
        <p:blipFill>
          <a:blip r:embed="rId3"/>
          <a:stretch>
            <a:fillRect/>
          </a:stretch>
        </p:blipFill>
        <p:spPr>
          <a:xfrm>
            <a:off x="888669" y="1762521"/>
            <a:ext cx="10414662" cy="401163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8796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was collected by making a request to the SpaceX API</a:t>
            </a:r>
          </a:p>
          <a:p>
            <a:pPr>
              <a:lnSpc>
                <a:spcPct val="100000"/>
              </a:lnSpc>
              <a:spcBef>
                <a:spcPts val="1400"/>
              </a:spcBef>
            </a:pPr>
            <a:r>
              <a:rPr lang="en-US" sz="2200" dirty="0">
                <a:solidFill>
                  <a:schemeClr val="accent3">
                    <a:lumMod val="25000"/>
                  </a:schemeClr>
                </a:solidFill>
                <a:latin typeface="Abadi" panose="020B0604020104020204" pitchFamily="34" charset="0"/>
              </a:rPr>
              <a:t>This was done by making use of the URL that contained the rocket launch data from the SpaceX API and using the GET request</a:t>
            </a:r>
          </a:p>
          <a:p>
            <a:pPr>
              <a:lnSpc>
                <a:spcPct val="100000"/>
              </a:lnSpc>
              <a:spcBef>
                <a:spcPts val="1400"/>
              </a:spcBef>
            </a:pPr>
            <a:r>
              <a:rPr lang="en-US" sz="2200" dirty="0">
                <a:solidFill>
                  <a:schemeClr val="accent3">
                    <a:lumMod val="25000"/>
                  </a:schemeClr>
                </a:solidFill>
                <a:latin typeface="Abadi" panose="020B0604020104020204" pitchFamily="34" charset="0"/>
              </a:rPr>
              <a:t>The data obtained was normalized and converted into a data frame</a:t>
            </a:r>
          </a:p>
          <a:p>
            <a:pPr>
              <a:lnSpc>
                <a:spcPct val="100000"/>
              </a:lnSpc>
              <a:spcBef>
                <a:spcPts val="1400"/>
              </a:spcBef>
            </a:pPr>
            <a:r>
              <a:rPr lang="en-US" sz="2200" dirty="0">
                <a:solidFill>
                  <a:schemeClr val="accent3">
                    <a:lumMod val="25000"/>
                  </a:schemeClr>
                </a:solidFill>
                <a:latin typeface="Abadi" panose="020B0604020104020204" pitchFamily="34" charset="0"/>
              </a:rPr>
              <a:t>Using the data obtained, a dataset was constructed using the Pandas data frame</a:t>
            </a:r>
          </a:p>
          <a:p>
            <a:pPr>
              <a:lnSpc>
                <a:spcPct val="100000"/>
              </a:lnSpc>
              <a:spcBef>
                <a:spcPts val="1400"/>
              </a:spcBef>
            </a:pPr>
            <a:r>
              <a:rPr lang="en-US" sz="2200" dirty="0">
                <a:solidFill>
                  <a:schemeClr val="accent3">
                    <a:lumMod val="25000"/>
                  </a:schemeClr>
                </a:solidFill>
                <a:latin typeface="Abadi" panose="020B0604020104020204" pitchFamily="34" charset="0"/>
              </a:rPr>
              <a:t>With this newly obtained Pandas data frame, multiple useful methods could be applied to the data such as the head function.</a:t>
            </a:r>
          </a:p>
          <a:p>
            <a:pPr>
              <a:lnSpc>
                <a:spcPct val="100000"/>
              </a:lnSpc>
              <a:spcBef>
                <a:spcPts val="1400"/>
              </a:spcBef>
            </a:pPr>
            <a:r>
              <a:rPr lang="en-US" sz="2200" dirty="0">
                <a:solidFill>
                  <a:schemeClr val="accent3">
                    <a:lumMod val="25000"/>
                  </a:schemeClr>
                </a:solidFill>
                <a:latin typeface="Abadi" panose="020B0604020104020204" pitchFamily="34" charset="0"/>
              </a:rPr>
              <a:t>The data frame was further filtered to include only a desired set of data</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TextBox 1">
            <a:extLst>
              <a:ext uri="{FF2B5EF4-FFF2-40B4-BE49-F238E27FC236}">
                <a16:creationId xmlns:a16="http://schemas.microsoft.com/office/drawing/2014/main" id="{E73A8CD9-EFF6-2F8E-9DF4-0C4202FEA658}"/>
              </a:ext>
            </a:extLst>
          </p:cNvPr>
          <p:cNvSpPr txBox="1"/>
          <p:nvPr/>
        </p:nvSpPr>
        <p:spPr>
          <a:xfrm>
            <a:off x="605969" y="1729047"/>
            <a:ext cx="2719078" cy="830997"/>
          </a:xfrm>
          <a:prstGeom prst="rect">
            <a:avLst/>
          </a:prstGeom>
          <a:ln/>
        </p:spPr>
        <p:style>
          <a:lnRef idx="2">
            <a:schemeClr val="accent1"/>
          </a:lnRef>
          <a:fillRef idx="1">
            <a:schemeClr val="lt1"/>
          </a:fillRef>
          <a:effectRef idx="0">
            <a:schemeClr val="accent1"/>
          </a:effectRef>
          <a:fontRef idx="minor">
            <a:schemeClr val="dk1"/>
          </a:fontRef>
        </p:style>
        <p:txBody>
          <a:bodyPr wrap="none" rtlCol="0">
            <a:spAutoFit/>
          </a:bodyPr>
          <a:lstStyle/>
          <a:p>
            <a:pPr algn="just"/>
            <a:r>
              <a:rPr lang="en-US" sz="2400" b="1" dirty="0"/>
              <a:t>Request Data from</a:t>
            </a:r>
            <a:endParaRPr lang="en-ZA" sz="2400" b="1" dirty="0"/>
          </a:p>
          <a:p>
            <a:pPr algn="ctr"/>
            <a:r>
              <a:rPr lang="en-ZA" sz="2400" b="1" dirty="0"/>
              <a:t>the SpaceX Rest API</a:t>
            </a:r>
            <a:endParaRPr lang="en-US" sz="2400" b="1" dirty="0"/>
          </a:p>
        </p:txBody>
      </p:sp>
      <p:sp>
        <p:nvSpPr>
          <p:cNvPr id="7" name="TextBox 6">
            <a:extLst>
              <a:ext uri="{FF2B5EF4-FFF2-40B4-BE49-F238E27FC236}">
                <a16:creationId xmlns:a16="http://schemas.microsoft.com/office/drawing/2014/main" id="{D33F1FCC-B170-7CFC-AFB7-429CEC830EBB}"/>
              </a:ext>
            </a:extLst>
          </p:cNvPr>
          <p:cNvSpPr txBox="1"/>
          <p:nvPr/>
        </p:nvSpPr>
        <p:spPr>
          <a:xfrm>
            <a:off x="5038728" y="1745671"/>
            <a:ext cx="1412694" cy="830997"/>
          </a:xfrm>
          <a:prstGeom prst="rect">
            <a:avLst/>
          </a:prstGeom>
          <a:ln/>
        </p:spPr>
        <p:style>
          <a:lnRef idx="2">
            <a:schemeClr val="accent1"/>
          </a:lnRef>
          <a:fillRef idx="1">
            <a:schemeClr val="lt1"/>
          </a:fillRef>
          <a:effectRef idx="0">
            <a:schemeClr val="accent1"/>
          </a:effectRef>
          <a:fontRef idx="minor">
            <a:schemeClr val="dk1"/>
          </a:fontRef>
        </p:style>
        <p:txBody>
          <a:bodyPr wrap="none" rtlCol="0">
            <a:spAutoFit/>
          </a:bodyPr>
          <a:lstStyle/>
          <a:p>
            <a:pPr algn="just"/>
            <a:r>
              <a:rPr lang="en-US" sz="2400" b="1" dirty="0"/>
              <a:t>Receive a</a:t>
            </a:r>
          </a:p>
          <a:p>
            <a:pPr algn="ctr"/>
            <a:r>
              <a:rPr lang="en-US" sz="2400" b="1" dirty="0"/>
              <a:t>Response</a:t>
            </a:r>
          </a:p>
        </p:txBody>
      </p:sp>
      <p:sp>
        <p:nvSpPr>
          <p:cNvPr id="8" name="TextBox 7">
            <a:extLst>
              <a:ext uri="{FF2B5EF4-FFF2-40B4-BE49-F238E27FC236}">
                <a16:creationId xmlns:a16="http://schemas.microsoft.com/office/drawing/2014/main" id="{E41C4FF0-FAA4-EB0D-C492-3E9FE04EEE98}"/>
              </a:ext>
            </a:extLst>
          </p:cNvPr>
          <p:cNvSpPr txBox="1"/>
          <p:nvPr/>
        </p:nvSpPr>
        <p:spPr>
          <a:xfrm>
            <a:off x="8606089" y="1758398"/>
            <a:ext cx="2288575" cy="830997"/>
          </a:xfrm>
          <a:prstGeom prst="rect">
            <a:avLst/>
          </a:prstGeom>
          <a:ln/>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sz="2400" b="1" dirty="0"/>
              <a:t>Create and store</a:t>
            </a:r>
          </a:p>
          <a:p>
            <a:pPr algn="ctr"/>
            <a:r>
              <a:rPr lang="en-US" sz="2400" b="1" dirty="0"/>
              <a:t>in a data frame</a:t>
            </a:r>
            <a:endParaRPr lang="en-ZA" sz="2400" b="1" dirty="0"/>
          </a:p>
        </p:txBody>
      </p:sp>
      <p:sp>
        <p:nvSpPr>
          <p:cNvPr id="9" name="TextBox 8">
            <a:extLst>
              <a:ext uri="{FF2B5EF4-FFF2-40B4-BE49-F238E27FC236}">
                <a16:creationId xmlns:a16="http://schemas.microsoft.com/office/drawing/2014/main" id="{3B9551A9-1A3C-9568-0A50-E281474E60BC}"/>
              </a:ext>
            </a:extLst>
          </p:cNvPr>
          <p:cNvSpPr txBox="1"/>
          <p:nvPr/>
        </p:nvSpPr>
        <p:spPr>
          <a:xfrm>
            <a:off x="8384752" y="3299110"/>
            <a:ext cx="2900859" cy="1938992"/>
          </a:xfrm>
          <a:prstGeom prst="rect">
            <a:avLst/>
          </a:prstGeom>
          <a:ln/>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sz="2400" b="1" dirty="0"/>
              <a:t>Request Rocket Data,</a:t>
            </a:r>
          </a:p>
          <a:p>
            <a:pPr algn="ctr"/>
            <a:r>
              <a:rPr lang="en-US" sz="2400" b="1" dirty="0"/>
              <a:t>Launchpad Data,</a:t>
            </a:r>
          </a:p>
          <a:p>
            <a:pPr algn="ctr"/>
            <a:r>
              <a:rPr lang="en-US" sz="2400" b="1" dirty="0"/>
              <a:t>Payloads Data and </a:t>
            </a:r>
          </a:p>
          <a:p>
            <a:pPr algn="ctr"/>
            <a:r>
              <a:rPr lang="en-US" sz="2400" b="1" dirty="0"/>
              <a:t>Cores Data from</a:t>
            </a:r>
            <a:endParaRPr lang="en-ZA" sz="2400" b="1" dirty="0"/>
          </a:p>
          <a:p>
            <a:pPr algn="ctr"/>
            <a:r>
              <a:rPr lang="en-ZA" sz="2400" b="1" dirty="0"/>
              <a:t>the SpaceX Rest API</a:t>
            </a:r>
            <a:endParaRPr lang="en-US" sz="2400" b="1" dirty="0"/>
          </a:p>
        </p:txBody>
      </p:sp>
      <p:sp>
        <p:nvSpPr>
          <p:cNvPr id="10" name="TextBox 9">
            <a:extLst>
              <a:ext uri="{FF2B5EF4-FFF2-40B4-BE49-F238E27FC236}">
                <a16:creationId xmlns:a16="http://schemas.microsoft.com/office/drawing/2014/main" id="{B033A6D7-538E-A221-8CD6-54FEAC3E3A34}"/>
              </a:ext>
            </a:extLst>
          </p:cNvPr>
          <p:cNvSpPr txBox="1"/>
          <p:nvPr/>
        </p:nvSpPr>
        <p:spPr>
          <a:xfrm>
            <a:off x="5038728" y="3563197"/>
            <a:ext cx="1412694" cy="830997"/>
          </a:xfrm>
          <a:prstGeom prst="rect">
            <a:avLst/>
          </a:prstGeom>
          <a:ln/>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sz="2400" b="1" dirty="0"/>
              <a:t>Receive a</a:t>
            </a:r>
          </a:p>
          <a:p>
            <a:pPr algn="ctr"/>
            <a:r>
              <a:rPr lang="en-US" sz="2400" b="1" dirty="0"/>
              <a:t>Response</a:t>
            </a:r>
          </a:p>
        </p:txBody>
      </p:sp>
      <p:sp>
        <p:nvSpPr>
          <p:cNvPr id="11" name="TextBox 10">
            <a:extLst>
              <a:ext uri="{FF2B5EF4-FFF2-40B4-BE49-F238E27FC236}">
                <a16:creationId xmlns:a16="http://schemas.microsoft.com/office/drawing/2014/main" id="{91A7DDD0-2430-1B53-6E0C-75D42B14A3E0}"/>
              </a:ext>
            </a:extLst>
          </p:cNvPr>
          <p:cNvSpPr txBox="1"/>
          <p:nvPr/>
        </p:nvSpPr>
        <p:spPr>
          <a:xfrm>
            <a:off x="821220" y="5397348"/>
            <a:ext cx="2288575" cy="830997"/>
          </a:xfrm>
          <a:prstGeom prst="rect">
            <a:avLst/>
          </a:prstGeom>
          <a:ln/>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sz="2400" b="1" dirty="0"/>
              <a:t>Create and store</a:t>
            </a:r>
          </a:p>
          <a:p>
            <a:pPr algn="ctr"/>
            <a:r>
              <a:rPr lang="en-US" sz="2400" b="1" dirty="0"/>
              <a:t>in a data frame</a:t>
            </a:r>
            <a:endParaRPr lang="en-ZA" sz="2400" b="1" dirty="0"/>
          </a:p>
        </p:txBody>
      </p:sp>
      <p:sp>
        <p:nvSpPr>
          <p:cNvPr id="12" name="TextBox 11">
            <a:extLst>
              <a:ext uri="{FF2B5EF4-FFF2-40B4-BE49-F238E27FC236}">
                <a16:creationId xmlns:a16="http://schemas.microsoft.com/office/drawing/2014/main" id="{AA79052C-DA69-F766-EAD3-A72B6E7FBDE5}"/>
              </a:ext>
            </a:extLst>
          </p:cNvPr>
          <p:cNvSpPr txBox="1"/>
          <p:nvPr/>
        </p:nvSpPr>
        <p:spPr>
          <a:xfrm>
            <a:off x="901883" y="3484226"/>
            <a:ext cx="2207912" cy="1200329"/>
          </a:xfrm>
          <a:prstGeom prst="rect">
            <a:avLst/>
          </a:prstGeom>
          <a:ln/>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sz="2400" b="1" dirty="0"/>
              <a:t>Create and save</a:t>
            </a:r>
          </a:p>
          <a:p>
            <a:pPr algn="ctr"/>
            <a:r>
              <a:rPr lang="en-US" sz="2400" b="1" dirty="0"/>
              <a:t>them in a </a:t>
            </a:r>
          </a:p>
          <a:p>
            <a:pPr algn="ctr"/>
            <a:r>
              <a:rPr lang="en-US" sz="2400" b="1" dirty="0"/>
              <a:t>Dictionary</a:t>
            </a:r>
            <a:endParaRPr lang="en-ZA" sz="2400" b="1" dirty="0"/>
          </a:p>
        </p:txBody>
      </p:sp>
      <p:cxnSp>
        <p:nvCxnSpPr>
          <p:cNvPr id="14" name="Straight Arrow Connector 13">
            <a:extLst>
              <a:ext uri="{FF2B5EF4-FFF2-40B4-BE49-F238E27FC236}">
                <a16:creationId xmlns:a16="http://schemas.microsoft.com/office/drawing/2014/main" id="{51311915-6D0F-D9EF-F0C2-0CC5FE3FD559}"/>
              </a:ext>
            </a:extLst>
          </p:cNvPr>
          <p:cNvCxnSpPr>
            <a:cxnSpLocks/>
            <a:stCxn id="2" idx="3"/>
            <a:endCxn id="7" idx="1"/>
          </p:cNvCxnSpPr>
          <p:nvPr/>
        </p:nvCxnSpPr>
        <p:spPr>
          <a:xfrm>
            <a:off x="3325047" y="2144546"/>
            <a:ext cx="17136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76CFDD0-8D4C-3304-3FC2-9BEB464445DD}"/>
              </a:ext>
            </a:extLst>
          </p:cNvPr>
          <p:cNvCxnSpPr>
            <a:cxnSpLocks/>
            <a:endCxn id="8" idx="1"/>
          </p:cNvCxnSpPr>
          <p:nvPr/>
        </p:nvCxnSpPr>
        <p:spPr>
          <a:xfrm>
            <a:off x="6451422" y="2146844"/>
            <a:ext cx="21546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2097A83-7D07-6C9B-A8D3-F08545A24A0D}"/>
              </a:ext>
            </a:extLst>
          </p:cNvPr>
          <p:cNvCxnSpPr>
            <a:cxnSpLocks/>
            <a:stCxn id="8" idx="2"/>
          </p:cNvCxnSpPr>
          <p:nvPr/>
        </p:nvCxnSpPr>
        <p:spPr>
          <a:xfrm flipH="1">
            <a:off x="9750376" y="2589395"/>
            <a:ext cx="1" cy="709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EFD8889-CAB3-94EF-5912-18CF360C92F4}"/>
              </a:ext>
            </a:extLst>
          </p:cNvPr>
          <p:cNvCxnSpPr>
            <a:cxnSpLocks/>
          </p:cNvCxnSpPr>
          <p:nvPr/>
        </p:nvCxnSpPr>
        <p:spPr>
          <a:xfrm rot="10800000" flipV="1">
            <a:off x="6451421" y="3828785"/>
            <a:ext cx="19333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8D6024D-7105-B51E-E22E-21C28462E5F4}"/>
              </a:ext>
            </a:extLst>
          </p:cNvPr>
          <p:cNvCxnSpPr>
            <a:cxnSpLocks/>
          </p:cNvCxnSpPr>
          <p:nvPr/>
        </p:nvCxnSpPr>
        <p:spPr>
          <a:xfrm rot="10800000" flipV="1">
            <a:off x="3109795" y="3828785"/>
            <a:ext cx="19333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9FB9628-EEED-024A-5558-1E3A8927F7FF}"/>
              </a:ext>
            </a:extLst>
          </p:cNvPr>
          <p:cNvCxnSpPr>
            <a:cxnSpLocks/>
          </p:cNvCxnSpPr>
          <p:nvPr/>
        </p:nvCxnSpPr>
        <p:spPr>
          <a:xfrm flipH="1">
            <a:off x="1965506" y="4684555"/>
            <a:ext cx="1" cy="709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CFFE3B6-2A7B-770B-DBAB-4B6294B1A5B1}"/>
              </a:ext>
            </a:extLst>
          </p:cNvPr>
          <p:cNvSpPr txBox="1"/>
          <p:nvPr/>
        </p:nvSpPr>
        <p:spPr>
          <a:xfrm>
            <a:off x="4076460" y="5628180"/>
            <a:ext cx="1311578" cy="369332"/>
          </a:xfrm>
          <a:prstGeom prst="rect">
            <a:avLst/>
          </a:prstGeom>
          <a:noFill/>
        </p:spPr>
        <p:txBody>
          <a:bodyPr wrap="none" rtlCol="0">
            <a:spAutoFit/>
          </a:bodyPr>
          <a:lstStyle/>
          <a:p>
            <a:r>
              <a:rPr lang="en-US" dirty="0" err="1"/>
              <a:t>Github</a:t>
            </a:r>
            <a:r>
              <a:rPr lang="en-US" dirty="0"/>
              <a:t> URL:</a:t>
            </a:r>
            <a:endParaRPr lang="en-ZA"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TextBox 4">
            <a:extLst>
              <a:ext uri="{FF2B5EF4-FFF2-40B4-BE49-F238E27FC236}">
                <a16:creationId xmlns:a16="http://schemas.microsoft.com/office/drawing/2014/main" id="{53C8D047-5DCA-6D75-9EC3-67CEDE84E9D7}"/>
              </a:ext>
            </a:extLst>
          </p:cNvPr>
          <p:cNvSpPr txBox="1"/>
          <p:nvPr/>
        </p:nvSpPr>
        <p:spPr>
          <a:xfrm>
            <a:off x="792655" y="1729047"/>
            <a:ext cx="2345707" cy="1200329"/>
          </a:xfrm>
          <a:prstGeom prst="rect">
            <a:avLst/>
          </a:prstGeom>
          <a:ln/>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sz="2400" b="1" dirty="0"/>
              <a:t>Perform HTTP</a:t>
            </a:r>
          </a:p>
          <a:p>
            <a:pPr algn="ctr"/>
            <a:r>
              <a:rPr lang="en-US" sz="2400" b="1" dirty="0"/>
              <a:t>Request from</a:t>
            </a:r>
          </a:p>
          <a:p>
            <a:pPr algn="ctr"/>
            <a:r>
              <a:rPr lang="en-US" sz="2400" b="1" dirty="0"/>
              <a:t>Wikipedia’s page</a:t>
            </a:r>
            <a:endParaRPr lang="en-ZA" sz="2400" b="1" dirty="0"/>
          </a:p>
        </p:txBody>
      </p:sp>
      <p:sp>
        <p:nvSpPr>
          <p:cNvPr id="7" name="TextBox 6">
            <a:extLst>
              <a:ext uri="{FF2B5EF4-FFF2-40B4-BE49-F238E27FC236}">
                <a16:creationId xmlns:a16="http://schemas.microsoft.com/office/drawing/2014/main" id="{B62C8B62-85E2-9EF1-43CB-5E854C0F530C}"/>
              </a:ext>
            </a:extLst>
          </p:cNvPr>
          <p:cNvSpPr txBox="1"/>
          <p:nvPr/>
        </p:nvSpPr>
        <p:spPr>
          <a:xfrm>
            <a:off x="4968741" y="1745671"/>
            <a:ext cx="1552669" cy="1200329"/>
          </a:xfrm>
          <a:prstGeom prst="rect">
            <a:avLst/>
          </a:prstGeom>
          <a:ln/>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sz="2400" b="1" dirty="0"/>
              <a:t>Receive an</a:t>
            </a:r>
          </a:p>
          <a:p>
            <a:pPr algn="ctr"/>
            <a:r>
              <a:rPr lang="en-US" sz="2400" b="1" dirty="0"/>
              <a:t>HTTP</a:t>
            </a:r>
          </a:p>
          <a:p>
            <a:pPr algn="ctr"/>
            <a:r>
              <a:rPr lang="en-US" sz="2400" b="1" dirty="0"/>
              <a:t>Response</a:t>
            </a:r>
          </a:p>
        </p:txBody>
      </p:sp>
      <p:sp>
        <p:nvSpPr>
          <p:cNvPr id="8" name="TextBox 7">
            <a:extLst>
              <a:ext uri="{FF2B5EF4-FFF2-40B4-BE49-F238E27FC236}">
                <a16:creationId xmlns:a16="http://schemas.microsoft.com/office/drawing/2014/main" id="{D6A512FA-3F37-75E5-9924-1D153ADCB900}"/>
              </a:ext>
            </a:extLst>
          </p:cNvPr>
          <p:cNvSpPr txBox="1"/>
          <p:nvPr/>
        </p:nvSpPr>
        <p:spPr>
          <a:xfrm>
            <a:off x="8362819" y="1758398"/>
            <a:ext cx="2775119" cy="1200329"/>
          </a:xfrm>
          <a:prstGeom prst="rect">
            <a:avLst/>
          </a:prstGeom>
          <a:ln/>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sz="2400" b="1" dirty="0"/>
              <a:t>Create and save</a:t>
            </a:r>
          </a:p>
          <a:p>
            <a:pPr algn="ctr"/>
            <a:r>
              <a:rPr lang="en-US" sz="2400" b="1" dirty="0"/>
              <a:t>it in a </a:t>
            </a:r>
            <a:r>
              <a:rPr lang="en-US" sz="2400" b="1" dirty="0" err="1"/>
              <a:t>BeautifulSoup</a:t>
            </a:r>
            <a:endParaRPr lang="en-US" sz="2400" b="1" dirty="0"/>
          </a:p>
          <a:p>
            <a:pPr algn="ctr"/>
            <a:r>
              <a:rPr lang="en-US" sz="2400" b="1" dirty="0"/>
              <a:t>Object</a:t>
            </a:r>
            <a:endParaRPr lang="en-ZA" sz="2400" b="1" dirty="0"/>
          </a:p>
        </p:txBody>
      </p:sp>
      <p:sp>
        <p:nvSpPr>
          <p:cNvPr id="9" name="TextBox 8">
            <a:extLst>
              <a:ext uri="{FF2B5EF4-FFF2-40B4-BE49-F238E27FC236}">
                <a16:creationId xmlns:a16="http://schemas.microsoft.com/office/drawing/2014/main" id="{5149C06E-B0EF-EF4D-0CBC-8A0767604A19}"/>
              </a:ext>
            </a:extLst>
          </p:cNvPr>
          <p:cNvSpPr txBox="1"/>
          <p:nvPr/>
        </p:nvSpPr>
        <p:spPr>
          <a:xfrm>
            <a:off x="8456688" y="3661152"/>
            <a:ext cx="2587375" cy="830997"/>
          </a:xfrm>
          <a:prstGeom prst="rect">
            <a:avLst/>
          </a:prstGeom>
          <a:ln/>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sz="2400" b="1" dirty="0"/>
              <a:t>Extract the column</a:t>
            </a:r>
          </a:p>
          <a:p>
            <a:pPr algn="ctr"/>
            <a:r>
              <a:rPr lang="en-US" sz="2400" b="1" dirty="0"/>
              <a:t>names</a:t>
            </a:r>
          </a:p>
        </p:txBody>
      </p:sp>
      <p:sp>
        <p:nvSpPr>
          <p:cNvPr id="12" name="TextBox 11">
            <a:extLst>
              <a:ext uri="{FF2B5EF4-FFF2-40B4-BE49-F238E27FC236}">
                <a16:creationId xmlns:a16="http://schemas.microsoft.com/office/drawing/2014/main" id="{FA663CDF-7ED3-48B8-1C14-32CB5E9FCEC7}"/>
              </a:ext>
            </a:extLst>
          </p:cNvPr>
          <p:cNvSpPr txBox="1"/>
          <p:nvPr/>
        </p:nvSpPr>
        <p:spPr>
          <a:xfrm>
            <a:off x="4689996" y="3527387"/>
            <a:ext cx="2207909" cy="1200329"/>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400" b="1" dirty="0"/>
              <a:t>Create and save</a:t>
            </a:r>
          </a:p>
          <a:p>
            <a:pPr algn="ctr"/>
            <a:r>
              <a:rPr lang="en-US" sz="2400" b="1" dirty="0"/>
              <a:t>them in a </a:t>
            </a:r>
          </a:p>
          <a:p>
            <a:pPr algn="ctr"/>
            <a:r>
              <a:rPr lang="en-US" sz="2400" b="1" dirty="0"/>
              <a:t>Dictionary</a:t>
            </a:r>
            <a:endParaRPr lang="en-ZA" sz="2400" b="1" dirty="0"/>
          </a:p>
        </p:txBody>
      </p:sp>
      <p:cxnSp>
        <p:nvCxnSpPr>
          <p:cNvPr id="13" name="Straight Arrow Connector 12">
            <a:extLst>
              <a:ext uri="{FF2B5EF4-FFF2-40B4-BE49-F238E27FC236}">
                <a16:creationId xmlns:a16="http://schemas.microsoft.com/office/drawing/2014/main" id="{3A45C680-79B6-A5EF-FE2A-8E16BD5E241F}"/>
              </a:ext>
            </a:extLst>
          </p:cNvPr>
          <p:cNvCxnSpPr>
            <a:cxnSpLocks/>
            <a:stCxn id="5" idx="3"/>
            <a:endCxn id="7" idx="1"/>
          </p:cNvCxnSpPr>
          <p:nvPr/>
        </p:nvCxnSpPr>
        <p:spPr>
          <a:xfrm>
            <a:off x="3138362" y="2329212"/>
            <a:ext cx="1830379" cy="16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5E651D4-74C5-D590-E405-991AAE2F9075}"/>
              </a:ext>
            </a:extLst>
          </p:cNvPr>
          <p:cNvCxnSpPr>
            <a:cxnSpLocks/>
            <a:stCxn id="7" idx="3"/>
            <a:endCxn id="8" idx="1"/>
          </p:cNvCxnSpPr>
          <p:nvPr/>
        </p:nvCxnSpPr>
        <p:spPr>
          <a:xfrm>
            <a:off x="6521410" y="2345836"/>
            <a:ext cx="1841409" cy="127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C997B31-0BAD-65C8-EB9F-E91D4D96D970}"/>
              </a:ext>
            </a:extLst>
          </p:cNvPr>
          <p:cNvCxnSpPr>
            <a:cxnSpLocks/>
            <a:stCxn id="8" idx="2"/>
            <a:endCxn id="9" idx="0"/>
          </p:cNvCxnSpPr>
          <p:nvPr/>
        </p:nvCxnSpPr>
        <p:spPr>
          <a:xfrm flipH="1">
            <a:off x="9750376" y="2958727"/>
            <a:ext cx="3" cy="702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D3675A3-9C8E-8908-CA3F-BCB34EDCA1C9}"/>
              </a:ext>
            </a:extLst>
          </p:cNvPr>
          <p:cNvCxnSpPr>
            <a:cxnSpLocks/>
          </p:cNvCxnSpPr>
          <p:nvPr/>
        </p:nvCxnSpPr>
        <p:spPr>
          <a:xfrm flipH="1" flipV="1">
            <a:off x="7098263" y="4051737"/>
            <a:ext cx="1358426" cy="31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D1F0DC7-FC98-87D8-7900-15964F7DBA0F}"/>
              </a:ext>
            </a:extLst>
          </p:cNvPr>
          <p:cNvCxnSpPr>
            <a:cxnSpLocks/>
          </p:cNvCxnSpPr>
          <p:nvPr/>
        </p:nvCxnSpPr>
        <p:spPr>
          <a:xfrm flipH="1">
            <a:off x="3109795" y="4069921"/>
            <a:ext cx="1588419" cy="16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2649028-8DFC-6C9D-2192-BFDA8AF8D349}"/>
              </a:ext>
            </a:extLst>
          </p:cNvPr>
          <p:cNvCxnSpPr>
            <a:cxnSpLocks/>
          </p:cNvCxnSpPr>
          <p:nvPr/>
        </p:nvCxnSpPr>
        <p:spPr>
          <a:xfrm flipH="1">
            <a:off x="2066697" y="4684555"/>
            <a:ext cx="1" cy="709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9A1878-9507-74BB-ABF0-A48A830A87B9}"/>
              </a:ext>
            </a:extLst>
          </p:cNvPr>
          <p:cNvSpPr txBox="1"/>
          <p:nvPr/>
        </p:nvSpPr>
        <p:spPr>
          <a:xfrm>
            <a:off x="4076460" y="5628180"/>
            <a:ext cx="1311578" cy="369332"/>
          </a:xfrm>
          <a:prstGeom prst="rect">
            <a:avLst/>
          </a:prstGeom>
          <a:noFill/>
        </p:spPr>
        <p:txBody>
          <a:bodyPr wrap="none" rtlCol="0">
            <a:spAutoFit/>
          </a:bodyPr>
          <a:lstStyle/>
          <a:p>
            <a:r>
              <a:rPr lang="en-US" dirty="0" err="1"/>
              <a:t>Github</a:t>
            </a:r>
            <a:r>
              <a:rPr lang="en-US" dirty="0"/>
              <a:t> URL:</a:t>
            </a:r>
            <a:endParaRPr lang="en-ZA" dirty="0"/>
          </a:p>
        </p:txBody>
      </p:sp>
      <p:sp>
        <p:nvSpPr>
          <p:cNvPr id="20" name="TextBox 19">
            <a:extLst>
              <a:ext uri="{FF2B5EF4-FFF2-40B4-BE49-F238E27FC236}">
                <a16:creationId xmlns:a16="http://schemas.microsoft.com/office/drawing/2014/main" id="{75FA967F-1D41-9903-0832-FEC4B6DC4BD2}"/>
              </a:ext>
            </a:extLst>
          </p:cNvPr>
          <p:cNvSpPr txBox="1"/>
          <p:nvPr/>
        </p:nvSpPr>
        <p:spPr>
          <a:xfrm>
            <a:off x="1111041" y="3428989"/>
            <a:ext cx="1850185" cy="1200329"/>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400" b="1" dirty="0"/>
              <a:t>Parse the</a:t>
            </a:r>
          </a:p>
          <a:p>
            <a:pPr algn="ctr"/>
            <a:r>
              <a:rPr lang="en-US" sz="2400" b="1" dirty="0"/>
              <a:t>launch HTML</a:t>
            </a:r>
          </a:p>
          <a:p>
            <a:pPr algn="ctr"/>
            <a:r>
              <a:rPr lang="en-US" sz="2400" b="1" dirty="0"/>
              <a:t>tables</a:t>
            </a:r>
          </a:p>
        </p:txBody>
      </p:sp>
      <p:sp>
        <p:nvSpPr>
          <p:cNvPr id="21" name="TextBox 20">
            <a:extLst>
              <a:ext uri="{FF2B5EF4-FFF2-40B4-BE49-F238E27FC236}">
                <a16:creationId xmlns:a16="http://schemas.microsoft.com/office/drawing/2014/main" id="{1DE84DED-1921-A9C5-DCA6-C973D8174EB7}"/>
              </a:ext>
            </a:extLst>
          </p:cNvPr>
          <p:cNvSpPr txBox="1"/>
          <p:nvPr/>
        </p:nvSpPr>
        <p:spPr>
          <a:xfrm>
            <a:off x="922411" y="5397348"/>
            <a:ext cx="2288575" cy="830997"/>
          </a:xfrm>
          <a:prstGeom prst="rect">
            <a:avLst/>
          </a:prstGeom>
          <a:ln/>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sz="2400" b="1" dirty="0"/>
              <a:t>Create and store</a:t>
            </a:r>
          </a:p>
          <a:p>
            <a:pPr algn="ctr"/>
            <a:r>
              <a:rPr lang="en-US" sz="2400" b="1" dirty="0"/>
              <a:t>in a data frame</a:t>
            </a:r>
            <a:endParaRPr lang="en-ZA" sz="2400" b="1"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372</TotalTime>
  <Words>1236</Words>
  <Application>Microsoft Office PowerPoint</Application>
  <PresentationFormat>Widescreen</PresentationFormat>
  <Paragraphs>209</Paragraphs>
  <Slides>47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Thando Mothle</cp:lastModifiedBy>
  <cp:revision>200</cp:revision>
  <dcterms:created xsi:type="dcterms:W3CDTF">2021-04-29T18:58:34Z</dcterms:created>
  <dcterms:modified xsi:type="dcterms:W3CDTF">2024-12-10T16:17:57Z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